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705" r:id="rId2"/>
    <p:sldMasterId id="2147483723" r:id="rId3"/>
    <p:sldMasterId id="2147483759" r:id="rId4"/>
  </p:sldMasterIdLst>
  <p:notesMasterIdLst>
    <p:notesMasterId r:id="rId14"/>
  </p:notesMasterIdLst>
  <p:sldIdLst>
    <p:sldId id="257" r:id="rId5"/>
    <p:sldId id="258" r:id="rId6"/>
    <p:sldId id="277" r:id="rId7"/>
    <p:sldId id="278" r:id="rId8"/>
    <p:sldId id="279" r:id="rId9"/>
    <p:sldId id="280" r:id="rId10"/>
    <p:sldId id="290" r:id="rId11"/>
    <p:sldId id="291" r:id="rId12"/>
    <p:sldId id="27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Front Matter" id="{15202A74-163D-4B71-BBA8-E2FCD164262F}">
          <p14:sldIdLst>
            <p14:sldId id="257"/>
            <p14:sldId id="258"/>
            <p14:sldId id="277"/>
            <p14:sldId id="278"/>
            <p14:sldId id="279"/>
            <p14:sldId id="280"/>
            <p14:sldId id="290"/>
            <p14:sldId id="291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2865" autoAdjust="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166"/>
    </p:cViewPr>
  </p:sorterViewPr>
  <p:notesViewPr>
    <p:cSldViewPr snapToGrid="0">
      <p:cViewPr varScale="1">
        <p:scale>
          <a:sx n="65" d="100"/>
          <a:sy n="65" d="100"/>
        </p:scale>
        <p:origin x="2796" y="6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775AAE-0936-40B9-ACF9-A981EEF95D23}" type="datetimeFigureOut">
              <a:rPr lang="en-US" smtClean="0"/>
              <a:t>3/5/2022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7B1F30-39B2-4CE2-8EF3-91F3179569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2428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7" name="Slide Image Placeholder 6"/>
          <p:cNvSpPr>
            <a:spLocks noGrp="1" noRot="1" noChangeAspect="1"/>
          </p:cNvSpPr>
          <p:nvPr>
            <p:ph type="sldImg"/>
          </p:nvPr>
        </p:nvSpPr>
        <p:spPr/>
      </p:sp>
    </p:spTree>
    <p:extLst>
      <p:ext uri="{BB962C8B-B14F-4D97-AF65-F5344CB8AC3E}">
        <p14:creationId xmlns:p14="http://schemas.microsoft.com/office/powerpoint/2010/main" val="854613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6167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2348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604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8255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09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8941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8914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666ED7-631A-46AF-B451-227D0A8685A0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55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0685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46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432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50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9358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058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131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324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21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165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110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7342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869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0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4628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590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886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423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799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86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391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25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469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378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33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067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060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452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7023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64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17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03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545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9350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926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045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245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4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949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650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07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D6E9DEC-419B-4CC5-A080-3B06BD5A829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2661762"/>
      </p:ext>
    </p:extLst>
  </p:cSld>
  <p:clrMapOvr>
    <a:masterClrMapping/>
  </p:clrMapOvr>
  <p:hf sldNum="0" hdr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8205002"/>
      </p:ext>
    </p:extLst>
  </p:cSld>
  <p:clrMapOvr>
    <a:masterClrMapping/>
  </p:clrMapOvr>
  <p:hf sldNum="0" hdr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396827"/>
      </p:ext>
    </p:extLst>
  </p:cSld>
  <p:clrMapOvr>
    <a:masterClrMapping/>
  </p:clrMapOvr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6E9DEC-419B-4CC5-A080-3B06BD5A829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7108651"/>
      </p:ext>
    </p:extLst>
  </p:cSld>
  <p:clrMapOvr>
    <a:masterClrMapping/>
  </p:clrMapOvr>
  <p:hf sldNum="0" hdr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125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78E61D-D431-422C-9764-11DAFE33AB63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776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slideLayout" Target="../slideLayouts/slideLayout47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slideLayout" Target="../slideLayouts/slideLayout46.xml"/><Relationship Id="rId17" Type="http://schemas.openxmlformats.org/officeDocument/2006/relationships/slideLayout" Target="../slideLayouts/slideLayout51.xml"/><Relationship Id="rId2" Type="http://schemas.openxmlformats.org/officeDocument/2006/relationships/slideLayout" Target="../slideLayouts/slideLayout36.xml"/><Relationship Id="rId16" Type="http://schemas.openxmlformats.org/officeDocument/2006/relationships/slideLayout" Target="../slideLayouts/slideLayout50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44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slideLayout" Target="../slideLayouts/slideLayout4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4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63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62.xml"/><Relationship Id="rId5" Type="http://schemas.openxmlformats.org/officeDocument/2006/relationships/slideLayout" Target="../slideLayouts/slideLayout56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61.xml"/><Relationship Id="rId4" Type="http://schemas.openxmlformats.org/officeDocument/2006/relationships/slideLayout" Target="../slideLayouts/slideLayout55.xml"/><Relationship Id="rId9" Type="http://schemas.openxmlformats.org/officeDocument/2006/relationships/slideLayout" Target="../slideLayouts/slideLayout60.xml"/><Relationship Id="rId14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82661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0" r:id="rId15"/>
    <p:sldLayoutId id="2147483721" r:id="rId16"/>
    <p:sldLayoutId id="2147483722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68976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D6E9DEC-419B-4CC5-A080-3B06BD5A8291}" type="datetimeFigureOut">
              <a:rPr lang="en-US" smtClean="0"/>
              <a:t>3/5/2022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73333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  <p:sldLayoutId id="2147483771" r:id="rId12"/>
    <p:sldLayoutId id="2147483772" r:id="rId13"/>
    <p:sldLayoutId id="2147483773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53.xml"/><Relationship Id="rId7" Type="http://schemas.openxmlformats.org/officeDocument/2006/relationships/image" Target="../media/image10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We’re Number 1!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en-US" sz="1050" dirty="0">
                <a:ea typeface="+mn-lt"/>
                <a:cs typeface="+mn-lt"/>
              </a:rPr>
              <a:t>DSC 680 Applied Data Science</a:t>
            </a:r>
            <a:endParaRPr lang="en-US" sz="1050" dirty="0"/>
          </a:p>
          <a:p>
            <a:r>
              <a:rPr lang="en-US" sz="1050" dirty="0">
                <a:ea typeface="+mn-lt"/>
                <a:cs typeface="+mn-lt"/>
              </a:rPr>
              <a:t>Project 3</a:t>
            </a:r>
            <a:br>
              <a:rPr lang="en-US" sz="1050" dirty="0">
                <a:ea typeface="+mn-lt"/>
                <a:cs typeface="+mn-lt"/>
              </a:rPr>
            </a:br>
            <a:br>
              <a:rPr lang="en-US" sz="1050" dirty="0">
                <a:ea typeface="+mn-lt"/>
                <a:cs typeface="+mn-lt"/>
              </a:rPr>
            </a:br>
            <a:r>
              <a:rPr lang="en-US" sz="1050" dirty="0">
                <a:ea typeface="+mn-lt"/>
                <a:cs typeface="+mn-lt"/>
              </a:rPr>
              <a:t>Michael Loos</a:t>
            </a:r>
          </a:p>
          <a:p>
            <a:endParaRPr lang="en-US" sz="1050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EA56D6B-FF0B-442F-9518-511F81A438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82001" y="61526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9291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367">
        <p:fade/>
      </p:transition>
    </mc:Choice>
    <mc:Fallback xmlns="">
      <p:transition spd="med" advTm="936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  <a:p>
            <a:r>
              <a:rPr lang="en-US" dirty="0"/>
              <a:t>Proposal</a:t>
            </a:r>
          </a:p>
          <a:p>
            <a:r>
              <a:rPr lang="en-US" dirty="0"/>
              <a:t>Data</a:t>
            </a:r>
          </a:p>
          <a:p>
            <a:r>
              <a:rPr lang="en-US" dirty="0"/>
              <a:t>Methods</a:t>
            </a:r>
          </a:p>
          <a:p>
            <a:r>
              <a:rPr lang="en-US" dirty="0"/>
              <a:t>Analysis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555B86D-70E8-448B-98B2-D7F015B4B5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3286" y="61060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6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3375">
        <p:fade/>
      </p:transition>
    </mc:Choice>
    <mc:Fallback xmlns="">
      <p:transition spd="med" advTm="1337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4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College football rankings systems have always been a source of controversy</a:t>
            </a:r>
          </a:p>
          <a:p>
            <a:pPr lvl="1"/>
            <a:r>
              <a:rPr lang="en-US" dirty="0"/>
              <a:t>Multiple champions in certain years</a:t>
            </a:r>
          </a:p>
          <a:p>
            <a:r>
              <a:rPr lang="en-US" dirty="0"/>
              <a:t>Several different formats over the years</a:t>
            </a:r>
          </a:p>
          <a:p>
            <a:pPr lvl="1"/>
            <a:r>
              <a:rPr lang="en-US" dirty="0"/>
              <a:t>Polls</a:t>
            </a:r>
          </a:p>
          <a:p>
            <a:pPr lvl="1"/>
            <a:r>
              <a:rPr lang="en-US" dirty="0"/>
              <a:t>Bowl Championship Series (BCS)</a:t>
            </a:r>
          </a:p>
          <a:p>
            <a:pPr lvl="1"/>
            <a:r>
              <a:rPr lang="en-US" dirty="0"/>
              <a:t>College Football Playoff (CFP)</a:t>
            </a:r>
          </a:p>
          <a:p>
            <a:r>
              <a:rPr lang="en-US" dirty="0"/>
              <a:t>Can we create a better ranking system?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48AE1BA-C1EA-46F9-A3B4-C2581EA240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18877" y="60538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801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1364">
        <p:fade/>
      </p:transition>
    </mc:Choice>
    <mc:Fallback xmlns="">
      <p:transition spd="med" advTm="7136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7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Create a model to output ratings for each team</a:t>
            </a:r>
          </a:p>
          <a:p>
            <a:r>
              <a:rPr lang="en-US" dirty="0"/>
              <a:t>Use these ratings to rank each team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DF0F1F0-C17E-454C-B7F1-FFAC8ECD61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69211" y="60538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81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1302">
        <p:fade/>
      </p:transition>
    </mc:Choice>
    <mc:Fallback xmlns="">
      <p:transition spd="med" advTm="213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3730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2019 FBS season</a:t>
            </a:r>
          </a:p>
          <a:p>
            <a:r>
              <a:rPr lang="en-US" dirty="0"/>
              <a:t>Data source: collegefootballdata.com API</a:t>
            </a:r>
          </a:p>
          <a:p>
            <a:r>
              <a:rPr lang="en-US" dirty="0"/>
              <a:t>Weekly schedules</a:t>
            </a:r>
          </a:p>
          <a:p>
            <a:r>
              <a:rPr lang="en-US" dirty="0"/>
              <a:t>Variables: </a:t>
            </a:r>
          </a:p>
          <a:p>
            <a:pPr lvl="1"/>
            <a:r>
              <a:rPr lang="en-US" dirty="0"/>
              <a:t>School</a:t>
            </a:r>
          </a:p>
          <a:p>
            <a:pPr lvl="1"/>
            <a:r>
              <a:rPr lang="en-US" dirty="0"/>
              <a:t>Home/Away</a:t>
            </a:r>
          </a:p>
          <a:p>
            <a:pPr lvl="1"/>
            <a:r>
              <a:rPr lang="en-US" dirty="0"/>
              <a:t>Points For</a:t>
            </a:r>
          </a:p>
          <a:p>
            <a:pPr lvl="1"/>
            <a:r>
              <a:rPr lang="en-US" dirty="0"/>
              <a:t>Points Against</a:t>
            </a:r>
          </a:p>
          <a:p>
            <a:pPr lvl="1"/>
            <a:r>
              <a:rPr lang="en-US" dirty="0"/>
              <a:t>Game stats</a:t>
            </a:r>
          </a:p>
          <a:p>
            <a:r>
              <a:rPr lang="en-US" dirty="0"/>
              <a:t>JSON files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E65F366-F1E2-4E5F-9719-601817CE7F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73286" y="61060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197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7168">
        <p:fade/>
      </p:transition>
    </mc:Choice>
    <mc:Fallback xmlns="">
      <p:transition spd="med" advTm="471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430" y="2213898"/>
            <a:ext cx="10554574" cy="429595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Ratings created weekly using record, points for, and points against</a:t>
            </a:r>
          </a:p>
          <a:p>
            <a:r>
              <a:rPr lang="en-US" dirty="0"/>
              <a:t>Colley Rankings win percentage</a:t>
            </a:r>
          </a:p>
          <a:p>
            <a:pPr lvl="1"/>
            <a:r>
              <a:rPr lang="en-US" dirty="0"/>
              <a:t>Uses Laplace’s rule of succession</a:t>
            </a:r>
          </a:p>
          <a:p>
            <a:pPr lvl="1"/>
            <a:r>
              <a:rPr lang="en-US" dirty="0"/>
              <a:t>Rating = (1 + Wins) / (2 + Games Played)</a:t>
            </a:r>
          </a:p>
          <a:p>
            <a:r>
              <a:rPr lang="en-US" dirty="0"/>
              <a:t>Football Outsider’s Pythagorean expected win percentage</a:t>
            </a:r>
          </a:p>
          <a:p>
            <a:pPr lvl="1"/>
            <a:r>
              <a:rPr lang="en-US" dirty="0"/>
              <a:t>Expected Win Percentage = Points For 2.37 / (Points For 2.37 + Points Against 2.37) </a:t>
            </a:r>
          </a:p>
          <a:p>
            <a:r>
              <a:rPr lang="en-US" dirty="0"/>
              <a:t>M-Score</a:t>
            </a:r>
          </a:p>
          <a:p>
            <a:pPr lvl="1"/>
            <a:r>
              <a:rPr lang="en-US" dirty="0"/>
              <a:t>Combines two components</a:t>
            </a:r>
          </a:p>
          <a:p>
            <a:pPr lvl="1"/>
            <a:r>
              <a:rPr lang="en-US" dirty="0"/>
              <a:t>M-Score = (1 + Wins) / (2 + Games Played) * Expected Win Percentage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F54A49-73CE-4E07-86EB-7A323F8C75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36151" y="1947216"/>
            <a:ext cx="3174225" cy="2242112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3C0FB9C-B467-4E2C-B02E-EBC7A70955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39890" y="61060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835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6073">
        <p:fade/>
      </p:transition>
    </mc:Choice>
    <mc:Fallback xmlns="">
      <p:transition spd="med" advTm="7607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0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85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2"/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85393F-45D8-4832-8292-0C440F48F2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4829" y="1417638"/>
            <a:ext cx="3778840" cy="5345799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2E1464D9-CA1D-4D21-AE3A-FB21EA88F409}"/>
              </a:ext>
            </a:extLst>
          </p:cNvPr>
          <p:cNvSpPr txBox="1">
            <a:spLocks/>
          </p:cNvSpPr>
          <p:nvPr/>
        </p:nvSpPr>
        <p:spPr>
          <a:xfrm>
            <a:off x="424430" y="2213898"/>
            <a:ext cx="5045192" cy="429595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CFP champion, LSU, finished 3</a:t>
            </a:r>
            <a:r>
              <a:rPr lang="en-US" baseline="30000" dirty="0"/>
              <a:t>rd</a:t>
            </a:r>
            <a:r>
              <a:rPr lang="en-US" dirty="0"/>
              <a:t> </a:t>
            </a:r>
          </a:p>
          <a:p>
            <a:r>
              <a:rPr lang="en-US" dirty="0"/>
              <a:t>Appalachian State finished 5</a:t>
            </a:r>
            <a:r>
              <a:rPr lang="en-US" baseline="30000" dirty="0"/>
              <a:t>th</a:t>
            </a:r>
          </a:p>
          <a:p>
            <a:pPr lvl="1"/>
            <a:r>
              <a:rPr lang="en-US" baseline="30000" dirty="0"/>
              <a:t>Average ranking of 18.5 in AP/Coaches polls</a:t>
            </a:r>
          </a:p>
          <a:p>
            <a:r>
              <a:rPr lang="en-US" dirty="0"/>
              <a:t>Average difference of 5 places for each team compared to AP/Coaches polls</a:t>
            </a:r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7276BC2-C330-4CBF-BEA4-402C9E9D708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62768" y="61060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0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381">
        <p:fade/>
      </p:transition>
    </mc:Choice>
    <mc:Fallback xmlns="">
      <p:transition spd="med" advTm="603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85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2"/>
            <a:endParaRPr lang="en-US" dirty="0"/>
          </a:p>
          <a:p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17A91E2-110B-4962-B03B-897D9B38CDAF}"/>
              </a:ext>
            </a:extLst>
          </p:cNvPr>
          <p:cNvSpPr txBox="1">
            <a:spLocks/>
          </p:cNvSpPr>
          <p:nvPr/>
        </p:nvSpPr>
        <p:spPr>
          <a:xfrm>
            <a:off x="424430" y="2213898"/>
            <a:ext cx="10554574" cy="4295959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Font typeface="Wingdings 2" charset="2"/>
              <a:buChar char="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M-Score is highly correlated with winning percentage and point differential</a:t>
            </a:r>
          </a:p>
          <a:p>
            <a:r>
              <a:rPr lang="en-US" dirty="0"/>
              <a:t>Expected since these are major components of the model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D6B7F4B-3847-40DD-A64D-29CE4E6435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1548" y="3710691"/>
            <a:ext cx="3944454" cy="265808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821CFAE-485A-42AD-BA5F-F4F339BAA2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76" y="3710691"/>
            <a:ext cx="3852125" cy="265808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713957-0847-4D71-9256-598ECC2DF55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93143" y="3710692"/>
            <a:ext cx="3712882" cy="2658086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348843F-3820-4934-A82C-AC11C8EF06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396425" y="62028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928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60381">
        <p:fade/>
      </p:transition>
    </mc:Choice>
    <mc:Fallback xmlns="">
      <p:transition spd="med" advTm="603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3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0321" y="2336873"/>
            <a:ext cx="10322072" cy="391001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Model results somewhat comparable to major polls</a:t>
            </a:r>
          </a:p>
          <a:p>
            <a:r>
              <a:rPr lang="en-US" dirty="0"/>
              <a:t>Needs strength of schedule metric</a:t>
            </a:r>
          </a:p>
          <a:p>
            <a:r>
              <a:rPr lang="en-US" dirty="0"/>
              <a:t>Uses</a:t>
            </a:r>
          </a:p>
          <a:p>
            <a:pPr lvl="1"/>
            <a:r>
              <a:rPr lang="en-US" dirty="0"/>
              <a:t>Sole ranking system </a:t>
            </a:r>
          </a:p>
          <a:p>
            <a:pPr lvl="1"/>
            <a:r>
              <a:rPr lang="en-US" dirty="0"/>
              <a:t>Resource for CFP committee </a:t>
            </a:r>
          </a:p>
          <a:p>
            <a:pPr lvl="1"/>
            <a:r>
              <a:rPr lang="en-US" dirty="0"/>
              <a:t>Incorporated to a BCS style ranking system</a:t>
            </a:r>
          </a:p>
          <a:p>
            <a:r>
              <a:rPr lang="en-US" dirty="0"/>
              <a:t>Ethical issues</a:t>
            </a:r>
          </a:p>
          <a:p>
            <a:pPr lvl="1"/>
            <a:r>
              <a:rPr lang="en-US" dirty="0"/>
              <a:t>Intentional bias for financial purposes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E9657A6-56E5-4E38-949E-9CE21F886A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81998" y="61060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2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67628">
        <p:fade/>
      </p:transition>
    </mc:Choice>
    <mc:Fallback xmlns="">
      <p:transition spd="med" advTm="1676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13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jpeg"/></Relationships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ppt/theme/theme2.xml><?xml version="1.0" encoding="utf-8"?>
<a:theme xmlns:a="http://schemas.openxmlformats.org/drawingml/2006/main" name="2_Berlin">
  <a:themeElements>
    <a:clrScheme name="Berlin">
      <a:dk1>
        <a:sysClr val="windowText" lastClr="000000"/>
      </a:dk1>
      <a:lt1>
        <a:sysClr val="window" lastClr="FFFFFF"/>
      </a:lt1>
      <a:dk2>
        <a:srgbClr val="1F8094"/>
      </a:dk2>
      <a:lt2>
        <a:srgbClr val="E7E6E6"/>
      </a:lt2>
      <a:accent1>
        <a:srgbClr val="39CDE7"/>
      </a:accent1>
      <a:accent2>
        <a:srgbClr val="60DE72"/>
      </a:accent2>
      <a:accent3>
        <a:srgbClr val="DDCC64"/>
      </a:accent3>
      <a:accent4>
        <a:srgbClr val="F49D50"/>
      </a:accent4>
      <a:accent5>
        <a:srgbClr val="E44951"/>
      </a:accent5>
      <a:accent6>
        <a:srgbClr val="D666F9"/>
      </a:accent6>
      <a:hlink>
        <a:srgbClr val="4BF7ED"/>
      </a:hlink>
      <a:folHlink>
        <a:srgbClr val="95E9F4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18000"/>
                <a:satMod val="12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7DC10E3-4FF5-456B-A359-A0F378C1E5FB}"/>
    </a:ext>
  </a:extLst>
</a:theme>
</file>

<file path=ppt/theme/theme3.xml><?xml version="1.0" encoding="utf-8"?>
<a:theme xmlns:a="http://schemas.openxmlformats.org/drawingml/2006/main" name="3_Berlin">
  <a:themeElements>
    <a:clrScheme name="Berlin">
      <a:dk1>
        <a:sysClr val="windowText" lastClr="000000"/>
      </a:dk1>
      <a:lt1>
        <a:sysClr val="window" lastClr="FFFFFF"/>
      </a:lt1>
      <a:dk2>
        <a:srgbClr val="8D4585"/>
      </a:dk2>
      <a:lt2>
        <a:srgbClr val="E7E6E6"/>
      </a:lt2>
      <a:accent1>
        <a:srgbClr val="F35AE6"/>
      </a:accent1>
      <a:accent2>
        <a:srgbClr val="FC5283"/>
      </a:accent2>
      <a:accent3>
        <a:srgbClr val="F67C64"/>
      </a:accent3>
      <a:accent4>
        <a:srgbClr val="F89F65"/>
      </a:accent4>
      <a:accent5>
        <a:srgbClr val="55C6BA"/>
      </a:accent5>
      <a:accent6>
        <a:srgbClr val="84A3FD"/>
      </a:accent6>
      <a:hlink>
        <a:srgbClr val="6ED4F6"/>
      </a:hlink>
      <a:folHlink>
        <a:srgbClr val="9FECFC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106000"/>
                <a:satMod val="220000"/>
                <a:lumMod val="140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69000"/>
                <a:hueMod val="88000"/>
                <a:satMod val="16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7D30EEFE-7128-4DE5-8A0D-8D4EF32CB0AF}"/>
    </a:ext>
  </a:extLst>
</a:theme>
</file>

<file path=ppt/theme/theme4.xml><?xml version="1.0" encoding="utf-8"?>
<a:theme xmlns:a="http://schemas.openxmlformats.org/drawingml/2006/main" name="Quotab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1317</TotalTime>
  <Words>291</Words>
  <Application>Microsoft Office PowerPoint</Application>
  <PresentationFormat>Widescreen</PresentationFormat>
  <Paragraphs>69</Paragraphs>
  <Slides>9</Slides>
  <Notes>9</Notes>
  <HiddenSlides>0</HiddenSlides>
  <MMClips>9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Calibri</vt:lpstr>
      <vt:lpstr>Century Gothic</vt:lpstr>
      <vt:lpstr>Trebuchet MS</vt:lpstr>
      <vt:lpstr>Wingdings 2</vt:lpstr>
      <vt:lpstr>Berlin</vt:lpstr>
      <vt:lpstr>2_Berlin</vt:lpstr>
      <vt:lpstr>3_Berlin</vt:lpstr>
      <vt:lpstr>Quotable</vt:lpstr>
      <vt:lpstr>We’re Number 1!</vt:lpstr>
      <vt:lpstr>Agenda</vt:lpstr>
      <vt:lpstr>Background</vt:lpstr>
      <vt:lpstr>Proposal</vt:lpstr>
      <vt:lpstr>Data</vt:lpstr>
      <vt:lpstr>Methods</vt:lpstr>
      <vt:lpstr>Analysis</vt:lpstr>
      <vt:lpstr>Analysis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Mickey Loos</dc:creator>
  <cp:lastModifiedBy>Mickey Loos</cp:lastModifiedBy>
  <cp:revision>349</cp:revision>
  <dcterms:created xsi:type="dcterms:W3CDTF">2021-05-17T02:32:12Z</dcterms:created>
  <dcterms:modified xsi:type="dcterms:W3CDTF">2022-03-06T04:22:14Z</dcterms:modified>
</cp:coreProperties>
</file>

<file path=docProps/thumbnail.jpeg>
</file>